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99" r:id="rId2"/>
    <p:sldMasterId id="2147483712" r:id="rId3"/>
  </p:sldMasterIdLst>
  <p:notesMasterIdLst>
    <p:notesMasterId r:id="rId64"/>
  </p:notesMasterIdLst>
  <p:sldIdLst>
    <p:sldId id="386" r:id="rId4"/>
    <p:sldId id="334" r:id="rId5"/>
    <p:sldId id="294" r:id="rId6"/>
    <p:sldId id="335" r:id="rId7"/>
    <p:sldId id="336" r:id="rId8"/>
    <p:sldId id="339" r:id="rId9"/>
    <p:sldId id="340" r:id="rId10"/>
    <p:sldId id="342" r:id="rId11"/>
    <p:sldId id="341" r:id="rId12"/>
    <p:sldId id="406" r:id="rId13"/>
    <p:sldId id="344" r:id="rId14"/>
    <p:sldId id="355" r:id="rId15"/>
    <p:sldId id="356" r:id="rId16"/>
    <p:sldId id="357" r:id="rId17"/>
    <p:sldId id="359" r:id="rId18"/>
    <p:sldId id="360" r:id="rId19"/>
    <p:sldId id="358" r:id="rId20"/>
    <p:sldId id="361" r:id="rId21"/>
    <p:sldId id="363" r:id="rId22"/>
    <p:sldId id="373" r:id="rId23"/>
    <p:sldId id="365" r:id="rId24"/>
    <p:sldId id="364" r:id="rId25"/>
    <p:sldId id="367" r:id="rId26"/>
    <p:sldId id="368" r:id="rId27"/>
    <p:sldId id="369" r:id="rId28"/>
    <p:sldId id="370" r:id="rId29"/>
    <p:sldId id="371" r:id="rId30"/>
    <p:sldId id="372" r:id="rId31"/>
    <p:sldId id="352" r:id="rId32"/>
    <p:sldId id="353" r:id="rId33"/>
    <p:sldId id="354" r:id="rId34"/>
    <p:sldId id="345" r:id="rId35"/>
    <p:sldId id="347" r:id="rId36"/>
    <p:sldId id="348" r:id="rId37"/>
    <p:sldId id="349" r:id="rId38"/>
    <p:sldId id="350" r:id="rId39"/>
    <p:sldId id="351" r:id="rId40"/>
    <p:sldId id="400" r:id="rId41"/>
    <p:sldId id="402" r:id="rId42"/>
    <p:sldId id="403" r:id="rId43"/>
    <p:sldId id="404" r:id="rId44"/>
    <p:sldId id="401" r:id="rId45"/>
    <p:sldId id="405" r:id="rId46"/>
    <p:sldId id="396" r:id="rId47"/>
    <p:sldId id="390" r:id="rId48"/>
    <p:sldId id="397" r:id="rId49"/>
    <p:sldId id="393" r:id="rId50"/>
    <p:sldId id="385" r:id="rId51"/>
    <p:sldId id="398" r:id="rId52"/>
    <p:sldId id="399" r:id="rId53"/>
    <p:sldId id="394" r:id="rId54"/>
    <p:sldId id="374" r:id="rId55"/>
    <p:sldId id="375" r:id="rId56"/>
    <p:sldId id="407" r:id="rId57"/>
    <p:sldId id="389" r:id="rId58"/>
    <p:sldId id="395" r:id="rId59"/>
    <p:sldId id="391" r:id="rId60"/>
    <p:sldId id="392" r:id="rId61"/>
    <p:sldId id="408" r:id="rId62"/>
    <p:sldId id="388" r:id="rId63"/>
  </p:sldIdLst>
  <p:sldSz cx="9144000" cy="6858000" type="screen4x3"/>
  <p:notesSz cx="6858000" cy="9144000"/>
  <p:defaultTextStyle>
    <a:defPPr>
      <a:defRPr lang="es-C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13" d="100"/>
          <a:sy n="113" d="100"/>
        </p:scale>
        <p:origin x="13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076A7-3159-4420-AD40-EA5A4344DFE6}" type="doc">
      <dgm:prSet loTypeId="urn:microsoft.com/office/officeart/2005/8/layout/arrow4" loCatId="relationship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301AC3B-6B7D-42DC-95FE-C5D6A1DD0125}">
      <dgm:prSet phldrT="[Texto]" custT="1"/>
      <dgm:spPr/>
      <dgm:t>
        <a:bodyPr/>
        <a:lstStyle/>
        <a:p>
          <a:r>
            <a:rPr lang="es-CO" sz="2500" dirty="0" smtClean="0"/>
            <a:t>¡ANTES! </a:t>
          </a:r>
          <a:endParaRPr lang="es-CO" sz="2500" dirty="0"/>
        </a:p>
      </dgm:t>
    </dgm:pt>
    <dgm:pt modelId="{6E39D4D5-EB75-40A7-9042-A394A2872442}" type="parTrans" cxnId="{C9DC850E-80D5-4A1A-8A1C-DDE03BEF1D47}">
      <dgm:prSet/>
      <dgm:spPr/>
      <dgm:t>
        <a:bodyPr/>
        <a:lstStyle/>
        <a:p>
          <a:endParaRPr lang="es-CO"/>
        </a:p>
      </dgm:t>
    </dgm:pt>
    <dgm:pt modelId="{16B8D918-B03B-47F1-AAE6-EBAB15735843}" type="sibTrans" cxnId="{C9DC850E-80D5-4A1A-8A1C-DDE03BEF1D47}">
      <dgm:prSet/>
      <dgm:spPr/>
      <dgm:t>
        <a:bodyPr/>
        <a:lstStyle/>
        <a:p>
          <a:endParaRPr lang="es-CO"/>
        </a:p>
      </dgm:t>
    </dgm:pt>
    <dgm:pt modelId="{5ED663A3-0300-47F3-9E18-B949EDB09E8A}">
      <dgm:prSet phldrT="[Texto]"/>
      <dgm:spPr/>
      <dgm:t>
        <a:bodyPr/>
        <a:lstStyle/>
        <a:p>
          <a:r>
            <a:rPr lang="es-CO" dirty="0" smtClean="0"/>
            <a:t>¡AHORA!</a:t>
          </a:r>
          <a:endParaRPr lang="es-CO" dirty="0"/>
        </a:p>
      </dgm:t>
    </dgm:pt>
    <dgm:pt modelId="{05A302CC-2A32-49A2-8753-02B7170C596E}" type="parTrans" cxnId="{C772F146-0BEA-4077-940A-FA4D3C09D939}">
      <dgm:prSet/>
      <dgm:spPr/>
      <dgm:t>
        <a:bodyPr/>
        <a:lstStyle/>
        <a:p>
          <a:endParaRPr lang="es-CO"/>
        </a:p>
      </dgm:t>
    </dgm:pt>
    <dgm:pt modelId="{306D28FB-38E9-4FE0-8973-A325595A08A3}" type="sibTrans" cxnId="{C772F146-0BEA-4077-940A-FA4D3C09D939}">
      <dgm:prSet/>
      <dgm:spPr/>
      <dgm:t>
        <a:bodyPr/>
        <a:lstStyle/>
        <a:p>
          <a:endParaRPr lang="es-CO"/>
        </a:p>
      </dgm:t>
    </dgm:pt>
    <dgm:pt modelId="{225F5FE0-6BDC-43A6-9A1A-7999DCA5F60A}" type="pres">
      <dgm:prSet presAssocID="{C1D076A7-3159-4420-AD40-EA5A4344DFE6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85D1405-32C7-45AC-B905-D0BE8FBC8652}" type="pres">
      <dgm:prSet presAssocID="{1301AC3B-6B7D-42DC-95FE-C5D6A1DD0125}" presName="upArrow" presStyleLbl="node1" presStyleIdx="0" presStyleCnt="2" custAng="16969309" custScaleX="115717" custScaleY="116839" custLinFactNeighborX="37357" custLinFactNeighborY="7269"/>
      <dgm:spPr/>
    </dgm:pt>
    <dgm:pt modelId="{33F807BE-8F18-427E-83C4-4EE4B829CEE6}" type="pres">
      <dgm:prSet presAssocID="{1301AC3B-6B7D-42DC-95FE-C5D6A1DD0125}" presName="upArrowText" presStyleLbl="revTx" presStyleIdx="0" presStyleCnt="2" custAng="585139" custScaleX="68036" custScaleY="34475" custLinFactNeighborX="-56938" custLinFactNeighborY="200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D50FAF-0EB4-474D-8A78-DDBA5B4A9E19}" type="pres">
      <dgm:prSet presAssocID="{5ED663A3-0300-47F3-9E18-B949EDB09E8A}" presName="downArrow" presStyleLbl="node1" presStyleIdx="1" presStyleCnt="2" custAng="5577348" custScaleX="111892" custScaleY="116678" custLinFactNeighborX="-645" custLinFactNeighborY="-5508"/>
      <dgm:spPr/>
    </dgm:pt>
    <dgm:pt modelId="{B37CEE7B-5F56-42C3-A5B5-DDFE43430090}" type="pres">
      <dgm:prSet presAssocID="{5ED663A3-0300-47F3-9E18-B949EDB09E8A}" presName="downArrowText" presStyleLbl="revTx" presStyleIdx="1" presStyleCnt="2" custAng="0" custScaleX="71274" custScaleY="55012" custLinFactNeighborX="-77848" custLinFactNeighborY="-921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719F65E-2934-4AED-9930-E71933ECD6D8}" type="presOf" srcId="{1301AC3B-6B7D-42DC-95FE-C5D6A1DD0125}" destId="{33F807BE-8F18-427E-83C4-4EE4B829CEE6}" srcOrd="0" destOrd="0" presId="urn:microsoft.com/office/officeart/2005/8/layout/arrow4"/>
    <dgm:cxn modelId="{3CBACE8B-7C14-46F0-9182-DD8AD7D65740}" type="presOf" srcId="{C1D076A7-3159-4420-AD40-EA5A4344DFE6}" destId="{225F5FE0-6BDC-43A6-9A1A-7999DCA5F60A}" srcOrd="0" destOrd="0" presId="urn:microsoft.com/office/officeart/2005/8/layout/arrow4"/>
    <dgm:cxn modelId="{C9DC850E-80D5-4A1A-8A1C-DDE03BEF1D47}" srcId="{C1D076A7-3159-4420-AD40-EA5A4344DFE6}" destId="{1301AC3B-6B7D-42DC-95FE-C5D6A1DD0125}" srcOrd="0" destOrd="0" parTransId="{6E39D4D5-EB75-40A7-9042-A394A2872442}" sibTransId="{16B8D918-B03B-47F1-AAE6-EBAB15735843}"/>
    <dgm:cxn modelId="{A296EA30-18F0-420B-8815-F41A6E4427CF}" type="presOf" srcId="{5ED663A3-0300-47F3-9E18-B949EDB09E8A}" destId="{B37CEE7B-5F56-42C3-A5B5-DDFE43430090}" srcOrd="0" destOrd="0" presId="urn:microsoft.com/office/officeart/2005/8/layout/arrow4"/>
    <dgm:cxn modelId="{C772F146-0BEA-4077-940A-FA4D3C09D939}" srcId="{C1D076A7-3159-4420-AD40-EA5A4344DFE6}" destId="{5ED663A3-0300-47F3-9E18-B949EDB09E8A}" srcOrd="1" destOrd="0" parTransId="{05A302CC-2A32-49A2-8753-02B7170C596E}" sibTransId="{306D28FB-38E9-4FE0-8973-A325595A08A3}"/>
    <dgm:cxn modelId="{AB088447-B2F4-4EE8-9F6F-C35E4B8DBF95}" type="presParOf" srcId="{225F5FE0-6BDC-43A6-9A1A-7999DCA5F60A}" destId="{285D1405-32C7-45AC-B905-D0BE8FBC8652}" srcOrd="0" destOrd="0" presId="urn:microsoft.com/office/officeart/2005/8/layout/arrow4"/>
    <dgm:cxn modelId="{E8EB6FF4-0504-43AF-A203-3CED681679EE}" type="presParOf" srcId="{225F5FE0-6BDC-43A6-9A1A-7999DCA5F60A}" destId="{33F807BE-8F18-427E-83C4-4EE4B829CEE6}" srcOrd="1" destOrd="0" presId="urn:microsoft.com/office/officeart/2005/8/layout/arrow4"/>
    <dgm:cxn modelId="{34977C25-BEC3-484B-A2AF-69088CE8F1AD}" type="presParOf" srcId="{225F5FE0-6BDC-43A6-9A1A-7999DCA5F60A}" destId="{49D50FAF-0EB4-474D-8A78-DDBA5B4A9E19}" srcOrd="2" destOrd="0" presId="urn:microsoft.com/office/officeart/2005/8/layout/arrow4"/>
    <dgm:cxn modelId="{18F4C3CB-497A-4FC7-B2AA-E4811278DE35}" type="presParOf" srcId="{225F5FE0-6BDC-43A6-9A1A-7999DCA5F60A}" destId="{B37CEE7B-5F56-42C3-A5B5-DDFE43430090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D1405-32C7-45AC-B905-D0BE8FBC8652}">
      <dsp:nvSpPr>
        <dsp:cNvPr id="0" name=""/>
        <dsp:cNvSpPr/>
      </dsp:nvSpPr>
      <dsp:spPr>
        <a:xfrm rot="16969309">
          <a:off x="641850" y="-25710"/>
          <a:ext cx="1622347" cy="2705731"/>
        </a:xfrm>
        <a:prstGeom prst="up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807BE-8F18-427E-83C4-4EE4B829CEE6}">
      <dsp:nvSpPr>
        <dsp:cNvPr id="0" name=""/>
        <dsp:cNvSpPr/>
      </dsp:nvSpPr>
      <dsp:spPr>
        <a:xfrm rot="585139">
          <a:off x="697936" y="805954"/>
          <a:ext cx="1618674" cy="798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0" rIns="177800" bIns="1778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500" kern="1200" dirty="0" smtClean="0"/>
            <a:t>¡ANTES! </a:t>
          </a:r>
          <a:endParaRPr lang="es-CO" sz="2500" kern="1200" dirty="0"/>
        </a:p>
      </dsp:txBody>
      <dsp:txXfrm>
        <a:off x="697936" y="805954"/>
        <a:ext cx="1618674" cy="798364"/>
      </dsp:txXfrm>
    </dsp:sp>
    <dsp:sp modelId="{49D50FAF-0EB4-474D-8A78-DDBA5B4A9E19}">
      <dsp:nvSpPr>
        <dsp:cNvPr id="0" name=""/>
        <dsp:cNvSpPr/>
      </dsp:nvSpPr>
      <dsp:spPr>
        <a:xfrm rot="5577348">
          <a:off x="565518" y="2189025"/>
          <a:ext cx="1568721" cy="2702002"/>
        </a:xfrm>
        <a:prstGeom prst="downArrow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CEE7B-5F56-42C3-A5B5-DDFE43430090}">
      <dsp:nvSpPr>
        <dsp:cNvPr id="0" name=""/>
        <dsp:cNvSpPr/>
      </dsp:nvSpPr>
      <dsp:spPr>
        <a:xfrm>
          <a:off x="582537" y="2817226"/>
          <a:ext cx="1695711" cy="1273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0" rIns="177800" bIns="1778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500" kern="1200" dirty="0" smtClean="0"/>
            <a:t>¡AHORA!</a:t>
          </a:r>
          <a:endParaRPr lang="es-CO" sz="2500" kern="1200" dirty="0"/>
        </a:p>
      </dsp:txBody>
      <dsp:txXfrm>
        <a:off x="582537" y="2817226"/>
        <a:ext cx="1695711" cy="127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731A08D-F602-4452-A4E5-E4DE8770CC13}" type="datetimeFigureOut">
              <a:rPr lang="es-CO"/>
              <a:pPr>
                <a:defRPr/>
              </a:pPr>
              <a:t>20/03/2018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CO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832DAD-058B-4105-B2B5-398A965117A5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25904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emf"/><Relationship Id="rId4" Type="http://schemas.openxmlformats.org/officeDocument/2006/relationships/image" Target="../media/image1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emf"/><Relationship Id="rId4" Type="http://schemas.openxmlformats.org/officeDocument/2006/relationships/image" Target="../media/image8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emf"/><Relationship Id="rId4" Type="http://schemas.openxmlformats.org/officeDocument/2006/relationships/image" Target="../media/image1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emf"/><Relationship Id="rId4" Type="http://schemas.openxmlformats.org/officeDocument/2006/relationships/image" Target="../media/image1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emf"/><Relationship Id="rId4" Type="http://schemas.openxmlformats.org/officeDocument/2006/relationships/image" Target="../media/image1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1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1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8.emf"/><Relationship Id="rId4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6961F-1E0F-41C4-9998-635AC07E4D13}" type="datetime1">
              <a:rPr lang="es-CO"/>
              <a:pPr>
                <a:defRPr/>
              </a:pPr>
              <a:t>20/03/2018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6B8B99-392C-45E7-BD1F-636CC48CCDF1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56632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83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5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72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302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929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51" y="1967503"/>
            <a:ext cx="5276498" cy="5639257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58912" y="180469"/>
            <a:ext cx="9026176" cy="667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425" y="7149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947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8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89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endParaRPr lang="es-ES" dirty="0">
                <a:solidFill>
                  <a:prstClr val="black"/>
                </a:solidFill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2432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86F9D-FF45-468C-83F7-26AD475E91C3}" type="datetime1">
              <a:rPr lang="es-CO"/>
              <a:pPr>
                <a:defRPr/>
              </a:pPr>
              <a:t>20/03/2018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F7A68-40FE-425A-AE90-F4A53778166D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783165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15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 userDrawn="1"/>
        </p:nvGrpSpPr>
        <p:grpSpPr>
          <a:xfrm>
            <a:off x="-4229100" y="-20472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605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53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301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89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715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30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51" y="1967503"/>
            <a:ext cx="5276498" cy="5639257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58912" y="180469"/>
            <a:ext cx="9026176" cy="667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425" y="7149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23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7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88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endParaRPr lang="es-ES" dirty="0">
                <a:solidFill>
                  <a:prstClr val="black"/>
                </a:solidFill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16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6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 userDrawn="1"/>
        </p:nvGrpSpPr>
        <p:grpSpPr>
          <a:xfrm>
            <a:off x="-4229100" y="-20472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CO">
                <a:solidFill>
                  <a:prstClr val="white"/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093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  <a:endParaRPr lang="es-CO" altLang="es-ES" smtClean="0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  <a:endParaRPr lang="es-CO" altLang="es-ES" smtClean="0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D6E322E-C4ED-449E-BD5D-9BA95BA3376A}" type="datetime1">
              <a:rPr lang="es-CO"/>
              <a:pPr>
                <a:defRPr/>
              </a:pPr>
              <a:t>20/03/2018</a:t>
            </a:fld>
            <a:endParaRPr lang="es-CO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113AAFB-F269-4241-8CDD-E1B77C1C2093}" type="slidenum">
              <a:rPr lang="es-CO" altLang="es-CO"/>
              <a:pPr/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8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83D03DC-5ED8-7A42-A55E-C10C004AFC4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20/03/2018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266518D-8445-044A-A141-7D0E69A71FDC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451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3" y="362599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 fontAlgn="auto">
              <a:spcAft>
                <a:spcPts val="0"/>
              </a:spcAft>
            </a:pPr>
            <a:r>
              <a:rPr lang="es-CO" sz="6600" b="1" dirty="0" smtClean="0">
                <a:solidFill>
                  <a:srgbClr val="4BACC6">
                    <a:lumMod val="75000"/>
                  </a:srgbClr>
                </a:solidFill>
              </a:rPr>
              <a:t>SMID</a:t>
            </a:r>
          </a:p>
          <a:p>
            <a:pPr algn="l" defTabSz="288000" fontAlgn="auto">
              <a:spcAft>
                <a:spcPts val="0"/>
              </a:spcAft>
            </a:pPr>
            <a:r>
              <a:rPr lang="es-CO" sz="3200" b="1" dirty="0" smtClean="0">
                <a:solidFill>
                  <a:srgbClr val="4BACC6">
                    <a:lumMod val="75000"/>
                  </a:srgbClr>
                </a:solidFill>
              </a:rPr>
              <a:t>Soluciones mecánicas integradas y desarrolladas</a:t>
            </a:r>
          </a:p>
        </p:txBody>
      </p:sp>
      <p:sp>
        <p:nvSpPr>
          <p:cNvPr id="3" name="2 Rectángulo"/>
          <p:cNvSpPr/>
          <p:nvPr/>
        </p:nvSpPr>
        <p:spPr>
          <a:xfrm rot="20361807">
            <a:off x="3532731" y="171234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s-CO" altLang="es-ES" sz="2400" dirty="0">
                <a:solidFill>
                  <a:schemeClr val="bg1">
                    <a:lumMod val="8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Andrés Tarazona</a:t>
            </a:r>
          </a:p>
          <a:p>
            <a:pPr marL="0" indent="0" algn="just">
              <a:buNone/>
            </a:pPr>
            <a:r>
              <a:rPr lang="es-CO" altLang="es-ES" sz="2400" dirty="0">
                <a:solidFill>
                  <a:schemeClr val="bg1">
                    <a:lumMod val="8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Edward Ramírez Agudelo</a:t>
            </a:r>
          </a:p>
          <a:p>
            <a:pPr marL="0" indent="0" algn="just">
              <a:buNone/>
            </a:pPr>
            <a:r>
              <a:rPr lang="es-CO" altLang="es-ES" sz="2400" dirty="0">
                <a:solidFill>
                  <a:schemeClr val="bg1">
                    <a:lumMod val="8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Karen Tatiana Bello</a:t>
            </a:r>
          </a:p>
          <a:p>
            <a:pPr marL="0" indent="0" algn="just">
              <a:buNone/>
            </a:pPr>
            <a:r>
              <a:rPr lang="es-CO" altLang="es-ES" sz="2400" dirty="0">
                <a:solidFill>
                  <a:schemeClr val="bg1">
                    <a:lumMod val="8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Diana Milena Jiménez</a:t>
            </a:r>
          </a:p>
          <a:p>
            <a:pPr marL="0" indent="0" algn="just">
              <a:buNone/>
            </a:pPr>
            <a:r>
              <a:rPr lang="es-CO" altLang="es-ES" sz="2400" dirty="0">
                <a:solidFill>
                  <a:schemeClr val="bg1">
                    <a:lumMod val="8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Daniel Ruiz Gómez</a:t>
            </a:r>
          </a:p>
          <a:p>
            <a:pPr marL="0" indent="0" algn="just">
              <a:buNone/>
            </a:pPr>
            <a:r>
              <a:rPr lang="es-CO" altLang="es-ES" sz="2400" dirty="0">
                <a:solidFill>
                  <a:schemeClr val="bg1">
                    <a:lumMod val="8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Diego Sandoval Dueñas</a:t>
            </a:r>
          </a:p>
        </p:txBody>
      </p:sp>
    </p:spTree>
    <p:extLst>
      <p:ext uri="{BB962C8B-B14F-4D97-AF65-F5344CB8AC3E}">
        <p14:creationId xmlns:p14="http://schemas.microsoft.com/office/powerpoint/2010/main" val="39828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b="1" dirty="0" smtClean="0">
                <a:latin typeface="Cambria + Century Gothic"/>
              </a:rPr>
              <a:t>CRONOGRAMA</a:t>
            </a:r>
            <a:endParaRPr lang="es-ES" b="1" dirty="0">
              <a:latin typeface="Cambria + Century Gothic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508680"/>
            <a:ext cx="6336704" cy="5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PRESUPUESTO</a:t>
            </a:r>
            <a:r>
              <a:rPr lang="es-CO" b="1" dirty="0" smtClean="0">
                <a:latin typeface="High Tower Text" pitchFamily="18" charset="0"/>
              </a:rPr>
              <a:t/>
            </a:r>
            <a:br>
              <a:rPr lang="es-CO" b="1" dirty="0" smtClean="0">
                <a:latin typeface="High Tower Text" pitchFamily="18" charset="0"/>
              </a:rPr>
            </a:br>
            <a:endParaRPr lang="es-ES" b="1" dirty="0">
              <a:latin typeface="High Tower Text" pitchFamily="18" charset="0"/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365394"/>
              </p:ext>
            </p:extLst>
          </p:nvPr>
        </p:nvGraphicFramePr>
        <p:xfrm>
          <a:off x="971601" y="1196752"/>
          <a:ext cx="7200798" cy="4603648"/>
        </p:xfrm>
        <a:graphic>
          <a:graphicData uri="http://schemas.openxmlformats.org/drawingml/2006/table">
            <a:tbl>
              <a:tblPr/>
              <a:tblGrid>
                <a:gridCol w="2064502"/>
                <a:gridCol w="1141757"/>
                <a:gridCol w="1141757"/>
                <a:gridCol w="1490403"/>
                <a:gridCol w="1362379"/>
              </a:tblGrid>
              <a:tr h="967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CANTIDAD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VALOR UNITARIO MES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TIEMPO/MESES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648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Gastos Administrativos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71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Computador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$ 1.000.000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$ 1.000.000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648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Servicios (luz, teléfono, internet)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$ 70.000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$ 420.000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71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Papelera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$ 60.000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$ 360.000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896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Recurso Humano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648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Tecnólogo en programación           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</a:t>
                      </a: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2.450.000 (C/U)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</a:t>
                      </a: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12.250.000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5570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$16.030.000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6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ENTREVISTA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1139780"/>
            <a:ext cx="8424936" cy="4926090"/>
          </a:xfrm>
        </p:spPr>
        <p:txBody>
          <a:bodyPr/>
          <a:lstStyle/>
          <a:p>
            <a:pPr marL="0" indent="0">
              <a:buNone/>
            </a:pPr>
            <a:r>
              <a:rPr lang="es-CO" sz="900" dirty="0"/>
              <a:t> </a:t>
            </a:r>
            <a:endParaRPr lang="es-ES" sz="900" dirty="0"/>
          </a:p>
          <a:p>
            <a:pPr marL="0" indent="0">
              <a:buNone/>
            </a:pPr>
            <a:r>
              <a:rPr lang="es-CO" sz="1200" b="1" i="1" dirty="0"/>
              <a:t>ENTREVISTA DE PROYECTO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EMPRESA: </a:t>
            </a:r>
            <a:r>
              <a:rPr lang="es-CO" sz="1200" b="1" i="1" u="sng" dirty="0"/>
              <a:t>car Hyundai y Renault</a:t>
            </a:r>
            <a:r>
              <a:rPr lang="es-CO" sz="1200" b="1" i="1" dirty="0"/>
              <a:t>          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NOMBRE: </a:t>
            </a:r>
            <a:r>
              <a:rPr lang="es-CO" sz="1200" b="1" i="1" u="sng" dirty="0"/>
              <a:t>Joan Ricardo Moreno  Lugo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CARGO QUE DESEMPEÑA EN LA EMPRESA: </a:t>
            </a:r>
            <a:r>
              <a:rPr lang="es-CO" sz="1200" b="1" i="1" u="sng" dirty="0"/>
              <a:t>copropietario</a:t>
            </a:r>
            <a:r>
              <a:rPr lang="es-CO" sz="1200" b="1" i="1" dirty="0"/>
              <a:t>_____________________________________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 ¿SABE </a:t>
            </a:r>
            <a:r>
              <a:rPr lang="es-CO" sz="1200" b="1" i="1" dirty="0" smtClean="0"/>
              <a:t>QUE </a:t>
            </a:r>
            <a:r>
              <a:rPr lang="es-CO" sz="1200" b="1" i="1" dirty="0"/>
              <a:t>ES UN SISTEMA DE INFORMACION?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Una base de datos de suministro de recursos y </a:t>
            </a:r>
            <a:r>
              <a:rPr lang="es-CO" sz="1200" dirty="0" smtClean="0"/>
              <a:t>empleados.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    ¿CONOCE LAS VENTAJAS DE IMPLEMENTAR UN SISTEMA DE INFORMACION EN SU EMPRESA?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i="1" dirty="0"/>
              <a:t>Tener un mejor control sobre los pedidos de repuestos culto control en la contabilidad mejor oportunidad de </a:t>
            </a:r>
            <a:r>
              <a:rPr lang="es-CO" sz="1200" i="1" dirty="0" smtClean="0"/>
              <a:t>negocios.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   ¿CREE USTED QUE ES COSTOSO IMPLEMENTAR UNA PLATAFORMA PARA SU EMPRESA?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Creo que el costo dependerá de las características de la plataforma de los equipos que se necesitan para implementarlo y de la persona o el ingeniero que lo </a:t>
            </a:r>
            <a:r>
              <a:rPr lang="es-CO" sz="1200" dirty="0" smtClean="0"/>
              <a:t>implemente.</a:t>
            </a:r>
            <a:endParaRPr lang="es-ES" sz="1200" dirty="0"/>
          </a:p>
          <a:p>
            <a:pPr marL="0" indent="0">
              <a:buNone/>
            </a:pPr>
            <a:endParaRPr lang="es-ES" sz="1200" dirty="0"/>
          </a:p>
          <a:p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0896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504" y="1124744"/>
            <a:ext cx="8568952" cy="5544616"/>
          </a:xfrm>
        </p:spPr>
        <p:txBody>
          <a:bodyPr/>
          <a:lstStyle/>
          <a:p>
            <a:pPr marL="0" indent="0">
              <a:buNone/>
            </a:pPr>
            <a:r>
              <a:rPr lang="es-CO" sz="1200" b="1" i="1" dirty="0" smtClean="0"/>
              <a:t>¿</a:t>
            </a:r>
            <a:r>
              <a:rPr lang="es-CO" sz="1200" b="1" i="1" dirty="0"/>
              <a:t>QUE EXPECTATIVAS TIENE DE LA PLATAFORMA A IMPLEMENTAR?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Espero que este sistema o plataforma la facilidad al generar un repuesto y mirarle el historial de los repuestos sé si se haya hecho el </a:t>
            </a:r>
            <a:r>
              <a:rPr lang="es-CO" sz="1200" dirty="0" smtClean="0"/>
              <a:t>trabajo </a:t>
            </a:r>
            <a:r>
              <a:rPr lang="es-CO" sz="1200" dirty="0"/>
              <a:t>hace mucho tiempo y darle un cliente que se queje o pido una garantía un mejor reporte tanto de la falla como de la solución</a:t>
            </a:r>
            <a:r>
              <a:rPr lang="es-CO" sz="1200" b="1" i="1" dirty="0"/>
              <a:t>.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 ¿DESEA ALGUN LENGUAGE DE PROGRAMACION EN ESPECIAL?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La verdad no tengo conocimiento en ningún lenguaje de programación y espero que los técnicos o tecnólogos en la mejor opción de lenguaje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¿QUE FUNCIONES LE GUSTARÍA QUE TUVIESE LA APLICACIÓN?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Que tenga un usuario para cada persona y que sea fácil de utilizar y práctico a la hora de consultarlo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¿CUANTAS PERSONAS TENDRÁN ACCESO A LA APLICACIÓN?</a:t>
            </a:r>
            <a:endParaRPr lang="es-ES" sz="1200" dirty="0"/>
          </a:p>
          <a:p>
            <a:pPr marL="0" indent="0">
              <a:buNone/>
            </a:pPr>
            <a:r>
              <a:rPr lang="es-CO" sz="1200" b="1" i="1" dirty="0"/>
              <a:t> 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Las únicas personas que tendrán acceso a la plataforma somos y mi socio la esposa y yo.</a:t>
            </a:r>
            <a:endParaRPr lang="es-ES" sz="1200" dirty="0"/>
          </a:p>
          <a:p>
            <a:pPr marL="0" indent="0">
              <a:buNone/>
            </a:pPr>
            <a:r>
              <a:rPr lang="es-CO" sz="1200" dirty="0"/>
              <a:t> </a:t>
            </a:r>
            <a:endParaRPr lang="es-ES" sz="1200" dirty="0"/>
          </a:p>
          <a:p>
            <a:pPr marL="0" indent="0">
              <a:buNone/>
            </a:pP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524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770" y="0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RESULTADOS ENCUESTA GOOGLE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pic>
        <p:nvPicPr>
          <p:cNvPr id="8" name="Marcador de contenido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0768"/>
            <a:ext cx="82296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124744"/>
            <a:ext cx="8158142" cy="46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052736"/>
            <a:ext cx="8301608" cy="44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268760"/>
            <a:ext cx="8301608" cy="42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412776"/>
            <a:ext cx="8291264" cy="43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484784"/>
            <a:ext cx="8301608" cy="39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228600" y="476672"/>
            <a:ext cx="8839200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latin typeface="Cambria + Century Gothic"/>
              </a:rPr>
              <a:t>OBJETIVO GENERAL</a:t>
            </a:r>
            <a:endParaRPr lang="es-CO" altLang="es-ES" sz="3600" b="1" dirty="0" smtClean="0"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228600" y="1844824"/>
            <a:ext cx="8229600" cy="35052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 SISTEMA DE INFORMACION que facilite el uso de un inventario sistematizándolo</a:t>
            </a:r>
            <a:r>
              <a:rPr lang="x-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mas cómoda la  visualización del listados de productos y servicios disponibles en la empresa CAR HYUNDAI Y RENAULT.</a:t>
            </a:r>
            <a:endParaRPr lang="es-ES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ES" altLang="es-ES" sz="28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531813" indent="-531813" algn="just">
              <a:buFont typeface="Wingdings" panose="05000000000000000000" pitchFamily="2" charset="2"/>
              <a:buChar char="q"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0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08912" cy="99898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ANÁLISIS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DE </a:t>
            </a:r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RECOLECCIÓN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DE </a:t>
            </a:r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INFORMACIÓN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2564904"/>
            <a:ext cx="8208912" cy="338437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lvl="0" indent="0" algn="just">
              <a:buNone/>
            </a:pPr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s-CO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 finalizar la recolección de datos, es notoria la falta de la implementación de un sistema de información en el taller mecánico CAR HYUNDAI Y RENAULT, se hace de forma manual y en algunos casos se cuenta con un sistema de nómina. La automatización del inventario es necesaria para agilizar procesos en el manejo y uso del mismo, mejorando la productividad del taller. 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MAPA DE PROCESOS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6" y="1143000"/>
            <a:ext cx="8208911" cy="49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38637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MAPA DE PROCESOS CON SOFTWARE IMPLEMENTADO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6" y="1268760"/>
            <a:ext cx="839341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143000"/>
          </a:xfrm>
        </p:spPr>
        <p:txBody>
          <a:bodyPr/>
          <a:lstStyle/>
          <a:p>
            <a:r>
              <a:rPr lang="es-CO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REQUERIMIENTOS FUNCIONALES</a:t>
            </a:r>
            <a:endParaRPr lang="es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262833"/>
              </p:ext>
            </p:extLst>
          </p:nvPr>
        </p:nvGraphicFramePr>
        <p:xfrm>
          <a:off x="395536" y="1350581"/>
          <a:ext cx="8228671" cy="4783253"/>
        </p:xfrm>
        <a:graphic>
          <a:graphicData uri="http://schemas.openxmlformats.org/drawingml/2006/table">
            <a:tbl>
              <a:tblPr firstRow="1" firstCol="1" bandRow="1"/>
              <a:tblGrid>
                <a:gridCol w="2111450"/>
                <a:gridCol w="6117221"/>
              </a:tblGrid>
              <a:tr h="6918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6918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R="603250"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administrador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5275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Acceso 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8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contará con un usuario administrador que tenga acceso a todas las funciones del programa.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14670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Requerimiento NO funcional: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299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242" marR="73242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5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78252"/>
              </p:ext>
            </p:extLst>
          </p:nvPr>
        </p:nvGraphicFramePr>
        <p:xfrm>
          <a:off x="395536" y="1052735"/>
          <a:ext cx="7388353" cy="4970006"/>
        </p:xfrm>
        <a:graphic>
          <a:graphicData uri="http://schemas.openxmlformats.org/drawingml/2006/table">
            <a:tbl>
              <a:tblPr firstRow="1" firstCol="1" bandRow="1"/>
              <a:tblGrid>
                <a:gridCol w="1895828"/>
                <a:gridCol w="5492525"/>
              </a:tblGrid>
              <a:tr h="7189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7189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R="603250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5481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Acceso y consulta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9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 un usuario no registrado consultar el inventario disponible al momento.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1524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Requerimiento NO funcional: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450215" algn="l"/>
                        </a:tabLs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827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1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468900"/>
              </p:ext>
            </p:extLst>
          </p:nvPr>
        </p:nvGraphicFramePr>
        <p:xfrm>
          <a:off x="539552" y="1196753"/>
          <a:ext cx="7577454" cy="4916670"/>
        </p:xfrm>
        <a:graphic>
          <a:graphicData uri="http://schemas.openxmlformats.org/drawingml/2006/table">
            <a:tbl>
              <a:tblPr firstRow="1" firstCol="1" bandRow="1"/>
              <a:tblGrid>
                <a:gridCol w="2082564"/>
                <a:gridCol w="5494890"/>
              </a:tblGrid>
              <a:tr h="10060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6610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de Proveedores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6610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Muestra información de los proveedores.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35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 usuarios que ingresen al sistema podrán consultar información general y detallada acerca de los proveedores.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7039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Requerimiento NO funcional: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507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    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983296"/>
              </p:ext>
            </p:extLst>
          </p:nvPr>
        </p:nvGraphicFramePr>
        <p:xfrm>
          <a:off x="323528" y="1196752"/>
          <a:ext cx="7460361" cy="4987472"/>
        </p:xfrm>
        <a:graphic>
          <a:graphicData uri="http://schemas.openxmlformats.org/drawingml/2006/table">
            <a:tbl>
              <a:tblPr firstRow="1" firstCol="1" bandRow="1"/>
              <a:tblGrid>
                <a:gridCol w="2104682"/>
                <a:gridCol w="5355679"/>
              </a:tblGrid>
              <a:tr h="100820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239520" algn="l"/>
                        </a:tabLs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RF04	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52270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del inventario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</a:tr>
              <a:tr h="67153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ofrecerá a los usuarios la información necesaria del inventario disponible al momento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138298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Muestra información general y detallada sobre el inventario de productos con los que cuenta el taller. El administrador podrá modificar, eliminar e ingresar nuevos productos cuando desee.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</a:tr>
              <a:tr h="71508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Requerimiento NO funcional: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r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r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686958">
                <a:tc grid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    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11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037102"/>
              </p:ext>
            </p:extLst>
          </p:nvPr>
        </p:nvGraphicFramePr>
        <p:xfrm>
          <a:off x="467544" y="1124744"/>
          <a:ext cx="7306037" cy="4965680"/>
        </p:xfrm>
        <a:graphic>
          <a:graphicData uri="http://schemas.openxmlformats.org/drawingml/2006/table">
            <a:tbl>
              <a:tblPr firstRow="1" firstCol="1" bandRow="1"/>
              <a:tblGrid>
                <a:gridCol w="2040784"/>
                <a:gridCol w="5265253"/>
              </a:tblGrid>
              <a:tr h="95431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63680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Pedido.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6618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Solicitud de Productos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54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 generará una solicitud por medio de un módulo independiente, el cual formulará un pedido al sistema.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677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Requerimiento NO funcional: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22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    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1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887309"/>
              </p:ext>
            </p:extLst>
          </p:nvPr>
        </p:nvGraphicFramePr>
        <p:xfrm>
          <a:off x="683568" y="1196753"/>
          <a:ext cx="7361430" cy="4951278"/>
        </p:xfrm>
        <a:graphic>
          <a:graphicData uri="http://schemas.openxmlformats.org/drawingml/2006/table">
            <a:tbl>
              <a:tblPr firstRow="1" firstCol="1" bandRow="1"/>
              <a:tblGrid>
                <a:gridCol w="2023193"/>
                <a:gridCol w="5338237"/>
              </a:tblGrid>
              <a:tr h="9926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6522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de desechos de productos y partes de vehículo inutilizables.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6522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Muestra información de cómo se han manejado ciertos productos y repuestos al finalizar su vida útil en el taller.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2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administrador podrá consultar si los desechos del taller han sido reciclados de manera exitosa o si se han dispuesto de otra manera.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79485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Requerimiento NO funcional: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058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    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74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63750"/>
            <a:ext cx="8229600" cy="1143000"/>
          </a:xfrm>
        </p:spPr>
        <p:txBody>
          <a:bodyPr/>
          <a:lstStyle/>
          <a:p>
            <a:r>
              <a:rPr lang="es-CO" b="1" dirty="0" smtClean="0">
                <a:latin typeface="Cambria + Century Gothic"/>
              </a:rPr>
              <a:t/>
            </a:r>
            <a:br>
              <a:rPr lang="es-CO" b="1" dirty="0" smtClean="0">
                <a:latin typeface="Cambria + Century Gothic"/>
              </a:rPr>
            </a:br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REQUERIMIENTOS NO FUNCIONALES</a:t>
            </a:r>
            <a:b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</a:b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856964"/>
              </p:ext>
            </p:extLst>
          </p:nvPr>
        </p:nvGraphicFramePr>
        <p:xfrm>
          <a:off x="1115616" y="1447051"/>
          <a:ext cx="6984776" cy="4752528"/>
        </p:xfrm>
        <a:graphic>
          <a:graphicData uri="http://schemas.openxmlformats.org/drawingml/2006/table">
            <a:tbl>
              <a:tblPr firstRow="1" firstCol="1" bandRow="1"/>
              <a:tblGrid>
                <a:gridCol w="1981889"/>
                <a:gridCol w="5002887"/>
              </a:tblGrid>
              <a:tr h="11818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785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Interfaz del sistema.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11961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presentará una interfaz de acceso que sea visualmente estética y funcionalmente sencilla para facilitar lo más posible el manejo a los usuarios del sistema.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7856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tener una interfaz de uso dinámico para la comodidad de todo tipo de usuarios.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803336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    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95350" algn="l"/>
                        </a:tabLs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	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79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OBJETIVOS ESPECÍFICOS</a:t>
            </a:r>
            <a:endParaRPr lang="es-CO" altLang="es-ES" sz="3600" b="1" dirty="0" smtClean="0"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323528" y="1484784"/>
            <a:ext cx="8229600" cy="35052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Simplificar y acelerar la compra de repuestos, </a:t>
            </a:r>
            <a:r>
              <a:rPr lang="x-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creando</a:t>
            </a: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una base de datos que cuente con una lista de </a:t>
            </a:r>
            <a:r>
              <a:rPr lang="x-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proveedores</a:t>
            </a: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x-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repuestos disponibles</a:t>
            </a: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31813" indent="-531813" algn="just">
              <a:buFont typeface="Wingdings" panose="05000000000000000000" pitchFamily="2" charset="2"/>
              <a:buChar char="q"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443131"/>
              </p:ext>
            </p:extLst>
          </p:nvPr>
        </p:nvGraphicFramePr>
        <p:xfrm>
          <a:off x="1187624" y="980728"/>
          <a:ext cx="6768752" cy="5040560"/>
        </p:xfrm>
        <a:graphic>
          <a:graphicData uri="http://schemas.openxmlformats.org/drawingml/2006/table">
            <a:tbl>
              <a:tblPr firstRow="1" firstCol="1" bandRow="1"/>
              <a:tblGrid>
                <a:gridCol w="1900013"/>
                <a:gridCol w="4868739"/>
              </a:tblGrid>
              <a:tr h="11681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76811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Rendimiento y Hardware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11681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 interfaz del sistema </a:t>
                      </a:r>
                      <a:r>
                        <a:rPr lang="es-ES_tradnl" sz="12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presentará </a:t>
                      </a: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una respuesta oportuna cuando el usuario la utilice o el administrador haga cambios a la misma.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193622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Ya que es posible que el cliente no cuente con un equipo ideal de última generación y de igual manera el administrador no posee ninguno, el rendimiento del software deberá ser óptimo para cualquier tipo de equipo, independientemente de la edad del mismo.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98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522723"/>
              </p:ext>
            </p:extLst>
          </p:nvPr>
        </p:nvGraphicFramePr>
        <p:xfrm>
          <a:off x="611560" y="836711"/>
          <a:ext cx="7145406" cy="5335260"/>
        </p:xfrm>
        <a:graphic>
          <a:graphicData uri="http://schemas.openxmlformats.org/drawingml/2006/table">
            <a:tbl>
              <a:tblPr firstRow="1" firstCol="1" bandRow="1"/>
              <a:tblGrid>
                <a:gridCol w="1972227"/>
                <a:gridCol w="5173179"/>
              </a:tblGrid>
              <a:tr h="107319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Identificación del requerimiento: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RNF03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7049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del Requerimiento: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10578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Características: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deberá de tener un sistema operativo de fácil manejo y que sea el más conocido por los usuarios.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177902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del requerimiento: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programa se implementara en la plataforma Microsoft, con un </a:t>
                      </a:r>
                      <a:r>
                        <a:rPr lang="es-MX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operativo Windows 7 de 64 bits, de fácil manejo y acceso a los diferentes aplicativos con una interfaz gráfica cómoda y conocida para el cliente.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7202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Prioridad del requerimiento:    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Alta	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9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04155"/>
            <a:ext cx="8219256" cy="706090"/>
          </a:xfrm>
        </p:spPr>
        <p:txBody>
          <a:bodyPr/>
          <a:lstStyle/>
          <a:p>
            <a:r>
              <a:rPr lang="es-CO" dirty="0">
                <a:latin typeface="High Tower Text" pitchFamily="18" charset="0"/>
              </a:rPr>
              <a:t/>
            </a:r>
            <a:br>
              <a:rPr lang="es-CO" dirty="0">
                <a:latin typeface="High Tower Text" pitchFamily="18" charset="0"/>
              </a:rPr>
            </a:br>
            <a:r>
              <a:rPr lang="es-CO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Casos de uso extendidos requerimientos funcionales</a:t>
            </a:r>
            <a:br>
              <a:rPr lang="es-CO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</a:br>
            <a:r>
              <a:rPr lang="es-CO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RF01</a:t>
            </a:r>
            <a:endParaRPr lang="es-E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</p:nvPr>
        </p:nvGraphicFramePr>
        <p:xfrm>
          <a:off x="2087628" y="1550250"/>
          <a:ext cx="4968743" cy="4625864"/>
        </p:xfrm>
        <a:graphic>
          <a:graphicData uri="http://schemas.openxmlformats.org/drawingml/2006/table">
            <a:tbl>
              <a:tblPr firstRow="1" firstCol="1" bandRow="1"/>
              <a:tblGrid>
                <a:gridCol w="2502301"/>
                <a:gridCol w="1233221"/>
                <a:gridCol w="1233221"/>
              </a:tblGrid>
              <a:tr h="343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CASO DE USO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 INGRESO A PLATAFORMA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5761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CONTARÁ CON UN USUARIO ADMINISTRADOR QUE TENGA ACCESO A TODAS LAS FUNCIONES DEL PROGRAMA.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ACCESO DEL USUARIO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ACTORES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 DEL TALLER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96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CREAR PERFIL DE USUARIO, CONTRASEÑA Y LOGIN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43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POSTCONDICIONES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ACCESO RÁPIDO A LA APLICACIÓN NO MAS DE 10 SEGUNDOS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       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ESCENARIO PRINCIPAL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INGRESA DATOS PARA CREAR PERFIL                     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ALMACENA LOS DATOS PARA REGISTRAR EL USUARIO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1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ALTERNATIVAS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CORREO ALTERNATIVO PARA RECUPERACIÓN DE CLAVE Y VERIFICACIÓN DE DATOS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43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OBSERVACIONES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CREAR CONTRASEÑAS CON BUEN NIVEL DE SEGURIDAD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REQUISITOS NO FUNCIONALES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RNF1 :INTERFAZ DEL SISTEMA </a:t>
                      </a:r>
                    </a:p>
                  </a:txBody>
                  <a:tcPr marL="65642" marR="656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0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071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RF02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707105"/>
              </p:ext>
            </p:extLst>
          </p:nvPr>
        </p:nvGraphicFramePr>
        <p:xfrm>
          <a:off x="1619672" y="1146070"/>
          <a:ext cx="5547891" cy="4910719"/>
        </p:xfrm>
        <a:graphic>
          <a:graphicData uri="http://schemas.openxmlformats.org/drawingml/2006/table">
            <a:tbl>
              <a:tblPr firstRow="1" firstCol="1" bandRow="1"/>
              <a:tblGrid>
                <a:gridCol w="2793965"/>
                <a:gridCol w="1376963"/>
                <a:gridCol w="1376963"/>
              </a:tblGrid>
              <a:tr h="2203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CASO DE USO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NAVEGACIÓN EN LA PLATAFORMA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673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DESCRIPCION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 UN USUARIO NO REGISTRADO CONSULTAR EL INVENTARIO DISPONIBLE AL MOMENTO.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203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EN PLATAFORMA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203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ADMINISTRADORA DEL TALLER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1272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 EN LA PLATAFORMA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4015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POSTCONDICIONES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PREGUNTAR AL USUARIO SI DESEA GUARDAR CLAVE EN ESE EQUIPO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203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      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3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ESCENARIO PRINCIPAL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INICIA SESIÓN                        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VALIDA LOS DATOS Y DA ACCESO SI SON CORRECTOS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3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 NO LOGRA </a:t>
                      </a:r>
                      <a:r>
                        <a:rPr lang="es-E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s-ES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INICIO DE SESIÓN </a:t>
                      </a:r>
                      <a:r>
                        <a:rPr lang="es-E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 </a:t>
                      </a: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OLVIDE MI CONTRASEÑA Y VALIDAR INFORMACION PARA RECUPERARLA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4015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OBSERVACIONES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 IMPORTANTE RECORDAR PREGUNTAS DE SEGURIDAD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203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REQUISITOS NO FUNCIONALES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 1 INTERFAZ DEL SISTEMA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9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16632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RF03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635743"/>
              </p:ext>
            </p:extLst>
          </p:nvPr>
        </p:nvGraphicFramePr>
        <p:xfrm>
          <a:off x="1835697" y="1259634"/>
          <a:ext cx="5226694" cy="5082079"/>
        </p:xfrm>
        <a:graphic>
          <a:graphicData uri="http://schemas.openxmlformats.org/drawingml/2006/table">
            <a:tbl>
              <a:tblPr firstRow="1" firstCol="1" bandRow="1"/>
              <a:tblGrid>
                <a:gridCol w="2632208"/>
                <a:gridCol w="1297243"/>
                <a:gridCol w="1297243"/>
              </a:tblGrid>
              <a:tr h="3691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CASO DE USO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DE PROVEEDORES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763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 USUARIOS QUE INGRESEN AL SISTEMA PODRÁN CONSULTAR INFORMACIÓN GENERAL Y DETALLADA ACERCA DE LOS PROVEEDORES.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0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EN PLATAFORMA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0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ACTORES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027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INICIAR SESIÓN CON USUARIO PARA ACCEDER A LA BASE DE DATOS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815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POSTCONDICIONES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 OPCIÓN DE NUEVA BUSQUEDA DESPUES DE CADA CONSULTA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0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       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5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ESCENARIO PRINCIPAL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INGRESA NOMBRE DE REPUESTO O NOMBRE DE PROVEEDOR           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 INFORMACION DE REPUESTOS SIMILARES COMPRADOS ANTERIORMENTE PARA ELEGIR MEJOR OPCIÓN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ALTERNATIVAS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 REGISTRO DE FACTURAS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0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OBSERVACIONES 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08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REQUISITOS NO FUNCIONALES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 3</a:t>
                      </a:r>
                    </a:p>
                  </a:txBody>
                  <a:tcPr marL="65801" marR="658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RF04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403589"/>
              </p:ext>
            </p:extLst>
          </p:nvPr>
        </p:nvGraphicFramePr>
        <p:xfrm>
          <a:off x="1763689" y="1142998"/>
          <a:ext cx="5307956" cy="5119265"/>
        </p:xfrm>
        <a:graphic>
          <a:graphicData uri="http://schemas.openxmlformats.org/drawingml/2006/table">
            <a:tbl>
              <a:tblPr firstRow="1" firstCol="1" bandRow="1"/>
              <a:tblGrid>
                <a:gridCol w="2673132"/>
                <a:gridCol w="1317412"/>
                <a:gridCol w="1317412"/>
              </a:tblGrid>
              <a:tr h="20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CASO DE USO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DE INVENTARIO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148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DESCRIPCION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MUESTRA INFORMACIÓN GENERAL Y DETALLADA SOBRE EL INVENTARIO DE PRODUCTOS CON LOS QUE CUENTA EL TALLER. EL ADMINISTRADOR PODRÁ MODIFICAR, ELIMINAR E INGRESAR NUEVOS PRODUCTOS CUANDO DESEE.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EN PLATAFORMA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ACTORES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034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INICIAR SESIÓN CON USUARIO PARA ACCEDER A LA BASE DE DATOS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827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POSTCONDICIONES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 OPCIÓN DE NUEVA BUSQUEDA DESPUES DE CADA CONSULTA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       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ESCENARIO PRINCIPAL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INGRESA NOMBRE DE REPUESTO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BUSCA EN INVENTARIO REPUESTO REQUERIDO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1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ALTERNATIVAS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 EL REPUESTO NO SE ENCUENTRA EN EL INVENTARIO BUSCAR CON PROVEEDORES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OBSERVACIONES 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2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REQUISITOS NO FUNCIONALES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 3</a:t>
                      </a:r>
                    </a:p>
                  </a:txBody>
                  <a:tcPr marL="66046" marR="660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8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8828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RF05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838764"/>
              </p:ext>
            </p:extLst>
          </p:nvPr>
        </p:nvGraphicFramePr>
        <p:xfrm>
          <a:off x="1619674" y="1171824"/>
          <a:ext cx="5541169" cy="4957125"/>
        </p:xfrm>
        <a:graphic>
          <a:graphicData uri="http://schemas.openxmlformats.org/drawingml/2006/table">
            <a:tbl>
              <a:tblPr firstRow="1" firstCol="1" bandRow="1"/>
              <a:tblGrid>
                <a:gridCol w="2790581"/>
                <a:gridCol w="1375294"/>
                <a:gridCol w="1375294"/>
              </a:tblGrid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CASO DE USO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PEDIDOS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7849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 GENERARÁ UNA SOLICITUD POR MEDIO DE UN MÓDULO INDEPENDIENTE, EL CUAL FORMULARÁ UN PEDIDO AL SISTEMA.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PEDIDO POR PLATAFORMA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ACTORES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0988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TENER INFORMACION COMPLETA DE EL REPUESTO QUE SE NECESITA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POSTCONDICIONES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       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1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ESCENARIO PRINCIPAL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INGRESA PEDIDO DETALLADO DEL REPUESTO Y VEHÍCULO PARA EL QUE SE NECESITA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 INFORMACIÓN DEL </a:t>
                      </a:r>
                      <a:r>
                        <a:rPr lang="es-E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PROVEEDOR </a:t>
                      </a: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 OPCION DE ENVIAR MENSAJE CON PEDIDO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7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ALTERNATIVAS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 EL PROVEEDOR INICIAL NO TIENE EL REPUESTO SE PASARÁ A LA SEGUNDA MEJOR OPCIÓN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OBSERVACIONES 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47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REQUISITOS NO FUNCIONALES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RNF 2</a:t>
                      </a:r>
                    </a:p>
                  </a:txBody>
                  <a:tcPr marL="68402" marR="6840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82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s-CO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RF06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ES" sz="1600" b="0" i="0" u="none" strike="noStrike" cap="none" normalizeH="0" baseline="0" smtClean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75184"/>
              </p:ext>
            </p:extLst>
          </p:nvPr>
        </p:nvGraphicFramePr>
        <p:xfrm>
          <a:off x="1763688" y="1142997"/>
          <a:ext cx="5224700" cy="4983164"/>
        </p:xfrm>
        <a:graphic>
          <a:graphicData uri="http://schemas.openxmlformats.org/drawingml/2006/table">
            <a:tbl>
              <a:tblPr firstRow="1" firstCol="1" bandRow="1"/>
              <a:tblGrid>
                <a:gridCol w="2631204"/>
                <a:gridCol w="1296748"/>
                <a:gridCol w="1296748"/>
              </a:tblGrid>
              <a:tr h="2017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CASO DE USO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LA CHATARRA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7354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ADMINISTRADOR PODRÁ CONSULTAR SI LOS DESECHOS DEL TALLER HAN SIDO RECICLADOS DE MANERA EXITOSA O SI SE HAN DISPUESTO DE OTRA MANERA.</a:t>
                      </a:r>
                      <a:endParaRPr lang="es-E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17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CONSULTA EN PLATAFORMA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17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ACTORES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0323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INICIAR SESIÓN CON USUARIO PARA ACCEDER A LA BASE DE DATOS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5516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POSTCONDICIONES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 OPCIÓN DE TIPO DE DESPERDICIOS QUE QUIERE BUSCA, POR EJEMPLO; METAL ,CAUCHO,LÍQUIDOS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17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        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3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ESCENARIO </a:t>
                      </a:r>
                      <a:r>
                        <a:rPr lang="es-E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PRINCIPAL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INGRESA NOMBRE DE RESIDUO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BUSCA EN INVENTARIO RESIDUO MODO A TRATAR PARA DESECHAR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ALTERNATIVAS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LLAMAR A EMPRESAS EXPERTAS EN MANEJO DE DESPERDICIOS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677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OBSERVACIONES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HACER MAL USO DE LOS DESPERDICIOS 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017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REQUISITOS NO FUNCIONALES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846" marR="638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5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787208" cy="1301006"/>
          </a:xfrm>
        </p:spPr>
        <p:txBody>
          <a:bodyPr/>
          <a:lstStyle/>
          <a:p>
            <a:r>
              <a:rPr lang="es-ES" b="1" dirty="0" smtClean="0">
                <a:latin typeface="Cambria + Century Gothic"/>
              </a:rPr>
              <a:t>DIAGRAMA DE CASOS DE USO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62" y="2205831"/>
            <a:ext cx="4714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535335"/>
            <a:ext cx="6160913" cy="42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683568" y="404664"/>
            <a:ext cx="8064896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OBJETIVOS ESPECÍFICOS</a:t>
            </a:r>
            <a:endParaRPr lang="es-CO" altLang="es-ES" sz="3600" dirty="0" smtClean="0"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683568" y="1628800"/>
            <a:ext cx="8020000" cy="4464496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531813" indent="-531813" algn="just">
              <a:buFont typeface="Wingdings" panose="05000000000000000000" pitchFamily="2" charset="2"/>
              <a:buChar char="q"/>
            </a:pPr>
            <a:r>
              <a:rPr lang="x-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specificará qué residuos existen en el taller y como fueron deshechos. </a:t>
            </a:r>
          </a:p>
          <a:p>
            <a:pPr marL="0" indent="0" algn="just">
              <a:buNone/>
            </a:pPr>
            <a:endParaRPr lang="x-none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x-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x-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será llamativa y simple, de tal modo que su uso sea intuitivo para el usuario. </a:t>
            </a:r>
          </a:p>
          <a:p>
            <a:pPr marL="0" indent="0" algn="just">
              <a:buNone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0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712" y="1268761"/>
            <a:ext cx="6142663" cy="45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269" y="1268760"/>
            <a:ext cx="6265444" cy="44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341" y="1484785"/>
            <a:ext cx="5956372" cy="42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13" y="1628800"/>
            <a:ext cx="744391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7859216" cy="940966"/>
          </a:xfrm>
        </p:spPr>
        <p:txBody>
          <a:bodyPr/>
          <a:lstStyle/>
          <a:p>
            <a:r>
              <a:rPr lang="x-none" b="1" dirty="0" smtClean="0">
                <a:latin typeface="Cambria + Century Gothic"/>
              </a:rPr>
              <a:t>DIAGRAMA DE DESPLIEGUE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4154"/>
            <a:ext cx="8229600" cy="43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b="1" dirty="0" smtClean="0">
                <a:latin typeface="Cambria + Century Gothic"/>
              </a:rPr>
              <a:t>DIAGRAMA RELACIONAL</a:t>
            </a:r>
            <a:br>
              <a:rPr lang="x-none" b="1" dirty="0" smtClean="0">
                <a:latin typeface="Cambria + Century Gothic"/>
              </a:rPr>
            </a:br>
            <a:r>
              <a:rPr lang="x-none" b="1" dirty="0" smtClean="0">
                <a:latin typeface="Cambria + Century Gothic"/>
              </a:rPr>
              <a:t>NORMALIZADO</a:t>
            </a:r>
            <a:endParaRPr lang="es-ES" b="1" dirty="0">
              <a:latin typeface="Cambria + Century Gothic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258" y="1600200"/>
            <a:ext cx="590748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451" y="274638"/>
            <a:ext cx="8229600" cy="1143000"/>
          </a:xfrm>
        </p:spPr>
        <p:txBody>
          <a:bodyPr/>
          <a:lstStyle/>
          <a:p>
            <a:r>
              <a:rPr lang="x-none" sz="4800" b="1" dirty="0" smtClean="0">
                <a:latin typeface="Cambria + Century Gothic"/>
              </a:rPr>
              <a:t>DIAGRAMA DE CLASES</a:t>
            </a:r>
            <a:endParaRPr lang="es-ES" sz="4800" b="1" dirty="0">
              <a:latin typeface="Cambria + Century Gothic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7638"/>
            <a:ext cx="69913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052736"/>
            <a:ext cx="8229600" cy="1143000"/>
          </a:xfrm>
        </p:spPr>
        <p:txBody>
          <a:bodyPr/>
          <a:lstStyle/>
          <a:p>
            <a:r>
              <a:rPr lang="x-none" b="1" dirty="0" smtClean="0">
                <a:latin typeface="Cambria + Century Gothic"/>
              </a:rPr>
              <a:t>DICCIONARIO DE DATOS</a:t>
            </a:r>
            <a:br>
              <a:rPr lang="x-none" b="1" dirty="0" smtClean="0">
                <a:latin typeface="Cambria + Century Gothic"/>
              </a:rPr>
            </a:br>
            <a:r>
              <a:rPr lang="x-none" b="1" dirty="0" smtClean="0">
                <a:latin typeface="Cambria + Century Gothic"/>
              </a:rPr>
              <a:t>TABLA EMPLEADOS  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25" y="2572544"/>
            <a:ext cx="7524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143000"/>
          </a:xfrm>
        </p:spPr>
        <p:txBody>
          <a:bodyPr/>
          <a:lstStyle/>
          <a:p>
            <a:r>
              <a:rPr lang="x-none" b="1" dirty="0" smtClean="0">
                <a:latin typeface="Cambria + Century Gothic"/>
              </a:rPr>
              <a:t/>
            </a:r>
            <a:br>
              <a:rPr lang="x-none" b="1" dirty="0" smtClean="0">
                <a:latin typeface="Cambria + Century Gothic"/>
              </a:rPr>
            </a:br>
            <a:r>
              <a:rPr lang="x-none" b="1" dirty="0" smtClean="0">
                <a:latin typeface="Cambria + Century Gothic"/>
              </a:rPr>
              <a:t>TABLA VEHICULOS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636912"/>
            <a:ext cx="7524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Cambria + Century Gothic"/>
              </a:rPr>
              <a:t>TABLA CLIENTES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319" y="1600200"/>
            <a:ext cx="66513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611560" y="980728"/>
            <a:ext cx="8136904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latin typeface="Cambria + Century Gothic"/>
              </a:rPr>
              <a:t>OBJETIVOS ESPECÍFICOS</a:t>
            </a:r>
            <a:endParaRPr lang="es-CO" altLang="es-ES" sz="3600" dirty="0" smtClean="0"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539552" y="2204864"/>
            <a:ext cx="8229600" cy="35052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x-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x-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 una base de datos con un listado de los vehículos que mas frecuentan el taller los repuestos para dichos vehículos y un completo expediente de facturas y los arreglos que se llevaron a cabo</a:t>
            </a:r>
            <a:r>
              <a:rPr lang="x-non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31813" indent="-531813" algn="just">
              <a:buFont typeface="Wingdings" panose="05000000000000000000" pitchFamily="2" charset="2"/>
              <a:buChar char="q"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Cambria + Century Gothic"/>
              </a:rPr>
              <a:t>TABLA SERVICIOS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7" y="1929606"/>
            <a:ext cx="66770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1196752"/>
            <a:ext cx="8229600" cy="1143000"/>
          </a:xfrm>
        </p:spPr>
        <p:txBody>
          <a:bodyPr/>
          <a:lstStyle/>
          <a:p>
            <a:r>
              <a:rPr lang="es-ES" b="1" dirty="0" smtClean="0">
                <a:latin typeface="Cambria + Century Gothic"/>
              </a:rPr>
              <a:t>TABLA REPUESTOS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25" y="2624931"/>
            <a:ext cx="7524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-162272"/>
            <a:ext cx="8229600" cy="1143000"/>
          </a:xfrm>
        </p:spPr>
        <p:txBody>
          <a:bodyPr/>
          <a:lstStyle/>
          <a:p>
            <a:r>
              <a:rPr lang="es-CO" b="1" dirty="0" smtClean="0">
                <a:latin typeface="Cambria + Century Gothic"/>
              </a:rPr>
              <a:t>PROTOTIPO HTML</a:t>
            </a:r>
            <a:endParaRPr lang="es-ES" b="1" dirty="0">
              <a:latin typeface="Cambria + Century Gothic"/>
            </a:endParaRPr>
          </a:p>
        </p:txBody>
      </p:sp>
      <p:pic>
        <p:nvPicPr>
          <p:cNvPr id="5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052736"/>
            <a:ext cx="5976664" cy="2374354"/>
          </a:xfrm>
          <a:prstGeom prst="rect">
            <a:avLst/>
          </a:prstGeom>
        </p:spPr>
      </p:pic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698866359"/>
              </p:ext>
            </p:extLst>
          </p:nvPr>
        </p:nvGraphicFramePr>
        <p:xfrm>
          <a:off x="6156176" y="1844824"/>
          <a:ext cx="424847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/>
          <a:srcRect l="2500" t="3838" b="3764"/>
          <a:stretch/>
        </p:blipFill>
        <p:spPr>
          <a:xfrm>
            <a:off x="539552" y="3861048"/>
            <a:ext cx="561662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2" b="4775"/>
          <a:stretch/>
        </p:blipFill>
        <p:spPr bwMode="auto">
          <a:xfrm>
            <a:off x="245192" y="1268760"/>
            <a:ext cx="8647288" cy="444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827584" y="40466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 smtClean="0">
                <a:latin typeface="Cambria + Century Gothic"/>
              </a:rPr>
              <a:t>MENU  DEL PROYECTO</a:t>
            </a:r>
            <a:endParaRPr lang="es-CO" sz="3600" b="1" dirty="0">
              <a:latin typeface="Cambria + 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1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b="5289"/>
          <a:stretch/>
        </p:blipFill>
        <p:spPr bwMode="auto">
          <a:xfrm>
            <a:off x="153708" y="1366260"/>
            <a:ext cx="8804628" cy="448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27584" y="40466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 smtClean="0">
                <a:latin typeface="Cambria + Century Gothic"/>
              </a:rPr>
              <a:t>MENU DE EMPLEADOS</a:t>
            </a:r>
            <a:endParaRPr lang="es-CO" sz="3600" b="1" dirty="0">
              <a:latin typeface="Cambria + 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36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Cambria + Century Gothic"/>
              </a:rPr>
              <a:t>CRUD</a:t>
            </a:r>
            <a:endParaRPr lang="es-ES" b="1" dirty="0">
              <a:latin typeface="Cambria + Century Gothic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latin typeface="High Tower Text" pitchFamily="18" charset="0"/>
              </a:rPr>
              <a:t> </a:t>
            </a:r>
            <a:r>
              <a:rPr lang="es-ES" b="1" dirty="0" smtClean="0">
                <a:latin typeface="Cambria + Century Gothic"/>
              </a:rPr>
              <a:t>FUNCIONES DE PROYECTO SMID :</a:t>
            </a:r>
          </a:p>
          <a:p>
            <a:r>
              <a:rPr lang="es-ES" b="1" dirty="0" smtClean="0">
                <a:latin typeface="Cambria + Century Gothic"/>
              </a:rPr>
              <a:t>MENU</a:t>
            </a:r>
          </a:p>
          <a:p>
            <a:r>
              <a:rPr lang="es-ES" b="1" dirty="0" smtClean="0">
                <a:latin typeface="Cambria + Century Gothic"/>
              </a:rPr>
              <a:t>INSERTAR/REGISTRAR</a:t>
            </a:r>
          </a:p>
          <a:p>
            <a:r>
              <a:rPr lang="es-ES" b="1" dirty="0" smtClean="0">
                <a:latin typeface="Cambria + Century Gothic"/>
              </a:rPr>
              <a:t>ACTUALIZAR</a:t>
            </a:r>
          </a:p>
          <a:p>
            <a:r>
              <a:rPr lang="es-ES" b="1" dirty="0" smtClean="0">
                <a:latin typeface="Cambria + Century Gothic"/>
              </a:rPr>
              <a:t>CONSULTAR</a:t>
            </a:r>
          </a:p>
          <a:p>
            <a:r>
              <a:rPr lang="es-ES" b="1" dirty="0" smtClean="0">
                <a:latin typeface="Cambria + Century Gothic"/>
              </a:rPr>
              <a:t>BORRAR</a:t>
            </a:r>
            <a:endParaRPr lang="es-ES" b="1" dirty="0">
              <a:latin typeface="Cambria + 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2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Cambria + Century Gothic"/>
              </a:rPr>
              <a:t>MENU PRINCIPAL</a:t>
            </a:r>
            <a:endParaRPr lang="es-ES" dirty="0">
              <a:latin typeface="Cambria + Century Gothic"/>
            </a:endParaRPr>
          </a:p>
        </p:txBody>
      </p:sp>
      <p:sp>
        <p:nvSpPr>
          <p:cNvPr id="6" name="Llamada ovalada 5"/>
          <p:cNvSpPr/>
          <p:nvPr/>
        </p:nvSpPr>
        <p:spPr>
          <a:xfrm>
            <a:off x="6300192" y="1628800"/>
            <a:ext cx="2530624" cy="1872208"/>
          </a:xfrm>
          <a:prstGeom prst="wedgeEllipseCallout">
            <a:avLst>
              <a:gd name="adj1" fmla="val -63490"/>
              <a:gd name="adj2" fmla="val 34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VAMOS AL LINK</a:t>
            </a:r>
          </a:p>
          <a:p>
            <a:pPr algn="ctr"/>
            <a:r>
              <a:rPr lang="es-ES" dirty="0" smtClean="0"/>
              <a:t>REGISTRAR</a:t>
            </a:r>
            <a:endParaRPr lang="es-ES" dirty="0"/>
          </a:p>
        </p:txBody>
      </p:sp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5856" y="2996952"/>
            <a:ext cx="26765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0546" y="2996952"/>
            <a:ext cx="156827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s-ES" b="1" dirty="0" smtClean="0">
                <a:latin typeface="Cambria + Century Gothic"/>
              </a:rPr>
              <a:t>INSERTAR O REGISTRAR </a:t>
            </a:r>
            <a:endParaRPr lang="es-ES" b="1" dirty="0">
              <a:latin typeface="Cambria + 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4992"/>
          <a:stretch/>
        </p:blipFill>
        <p:spPr bwMode="auto">
          <a:xfrm>
            <a:off x="251520" y="1431711"/>
            <a:ext cx="8687615" cy="430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85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Cambria + Century Gothic"/>
              </a:rPr>
              <a:t>ACTUALIZAR</a:t>
            </a:r>
            <a:endParaRPr lang="es-ES" b="1" dirty="0">
              <a:latin typeface="Cambria + Century Gothic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2424905"/>
            <a:ext cx="5538365" cy="308026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267744" y="173456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http://localhost:81/proyecto/5reportehtmlqliewii.php</a:t>
            </a:r>
          </a:p>
        </p:txBody>
      </p:sp>
    </p:spTree>
    <p:extLst>
      <p:ext uri="{BB962C8B-B14F-4D97-AF65-F5344CB8AC3E}">
        <p14:creationId xmlns:p14="http://schemas.microsoft.com/office/powerpoint/2010/main" val="354771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600" b="1" dirty="0" smtClean="0">
                <a:latin typeface="Cambria + Century Gothic"/>
              </a:rPr>
              <a:t>PRUEBAS DE SOFTWARE</a:t>
            </a:r>
            <a:endParaRPr lang="es-CO" sz="3600" b="1" dirty="0">
              <a:latin typeface="Cambria + Century Gothic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35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611560" y="1052736"/>
            <a:ext cx="7920880" cy="1008112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alt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  <a:cs typeface="Times New Roman" panose="02020603050405020304" pitchFamily="18" charset="0"/>
              </a:rPr>
              <a:t>PLANTEAMIENTO DEL PROBLEMA</a:t>
            </a: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611560" y="2204864"/>
            <a:ext cx="7875984" cy="35052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r>
              <a:rPr lang="es-CO" sz="280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Kaiti Std R" panose="02020400000000000000" pitchFamily="18" charset="-128"/>
                <a:cs typeface="Arial" panose="020B0604020202020204" pitchFamily="34" charset="0"/>
              </a:rPr>
              <a:t>Con la falta de organización  </a:t>
            </a:r>
            <a:r>
              <a:rPr lang="x-none" sz="280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Kaiti Std R" panose="02020400000000000000" pitchFamily="18" charset="-128"/>
                <a:cs typeface="Arial" panose="020B0604020202020204" pitchFamily="34" charset="0"/>
              </a:rPr>
              <a:t>y un eficiente sistema de información de archivo en el taller mecánico CAR HYUNDAI Y RENAULT, el grupo se propuso a desarrollar un programa que permita mejorar las deficiencias del sistema actual, automatizar la empresa y mejorar aspectos. </a:t>
            </a:r>
            <a:endParaRPr lang="es-ES" sz="2800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dobe Kaiti Std R" panose="02020400000000000000" pitchFamily="18" charset="-128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ES" altLang="es-ES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7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15616" y="4797152"/>
            <a:ext cx="80283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2" algn="ctr"/>
            <a:r>
              <a:rPr lang="es-CO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adway" pitchFamily="82" charset="0"/>
              </a:rPr>
              <a:t>¡GRACIAS POR SU ATENCION!</a:t>
            </a:r>
            <a:endParaRPr lang="es-ES" sz="4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2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228600" y="332656"/>
            <a:ext cx="8839200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ALCANCES</a:t>
            </a:r>
            <a:endParaRPr lang="es-CO" altLang="es-E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231936" y="1700808"/>
            <a:ext cx="8588536" cy="396044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r>
              <a:rPr lang="es-CO" sz="280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que se espera obtener es permitir que al implementar el software el taller CAR HYUNDAI Y RENAULT sea uno de los pioneros en sistemas de información que le permite o solo optimizar el manejo de recursos y su base de datos inventariada si no también manejar responsablemente los desperdicios y así dar a conocer la importancia de un sistema de información.</a:t>
            </a:r>
            <a:endParaRPr lang="es-ES" sz="2800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ES" altLang="es-ES" sz="24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ES" altLang="es-ES" sz="24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JUSTIFICACIÓN</a:t>
            </a:r>
            <a:endParaRPr lang="es-CO" altLang="es-ES" sz="3600" dirty="0" smtClean="0"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152400" y="1484784"/>
            <a:ext cx="8723862" cy="4777433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endParaRPr lang="es-ES" altLang="es-ES" sz="24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ES" altLang="es-ES" sz="24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52400" y="1556791"/>
            <a:ext cx="8723862" cy="424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enfoque del proyecto será la automatización de inventarios, específicamente para talleres de mecánica. Problemas causados por la falta de utilización de los sistemas informáticos o uso ineficiente de los mismos son bastante comunes, la debida clasificación de mercancía u otros objetos usando medios que podrían ser considerados arcaicos hoy en día puede consumir demasiado tiempo y recursos.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CO" sz="3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+ Century Gothic"/>
              </a:rPr>
              <a:t>LIMITACIONES</a:t>
            </a:r>
            <a:endParaRPr lang="es-CO" altLang="es-ES" sz="3600" dirty="0" smtClean="0">
              <a:latin typeface="Cambria + Century Gothic"/>
              <a:cs typeface="Times New Roman" panose="02020603050405020304" pitchFamily="18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153388" y="1484784"/>
            <a:ext cx="8523068" cy="4248472"/>
          </a:xfrm>
          <a:ln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None/>
            </a:pPr>
            <a:r>
              <a:rPr lang="x-none" sz="280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a que el proyecto esta enfocado específicamente en la implementación de un sistema de información para base de datos e inventario </a:t>
            </a:r>
            <a:r>
              <a:rPr lang="es-CO" sz="280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verá la limitación en la intención de crear un blog o pagina web donde se publique de manera más espontánea los servicios prestados por el taller CAR HYUNDAI Y RENAULT evitando que se expanda y pueda atraer clientes en nuevas zonas de la ciudad. </a:t>
            </a:r>
            <a:endParaRPr lang="es-ES" sz="2800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ES" altLang="es-ES" sz="24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ES" altLang="es-ES" sz="2400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Tema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Tema predeterminado">
      <a:majorFont>
        <a:latin typeface=""/>
        <a:ea typeface="MS PGothic"/>
        <a:cs typeface="ＭＳ Ｐゴシック"/>
      </a:majorFont>
      <a:minorFont>
        <a:latin typeface=""/>
        <a:ea typeface="MS PGothic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7506</TotalTime>
  <Words>1785</Words>
  <Application>Microsoft Office PowerPoint</Application>
  <PresentationFormat>Presentación en pantalla (4:3)</PresentationFormat>
  <Paragraphs>403</Paragraphs>
  <Slides>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60</vt:i4>
      </vt:variant>
    </vt:vector>
  </HeadingPairs>
  <TitlesOfParts>
    <vt:vector size="75" baseType="lpstr">
      <vt:lpstr>Adobe Kaiti Std R</vt:lpstr>
      <vt:lpstr>MS PGothic</vt:lpstr>
      <vt:lpstr>MS PGothic</vt:lpstr>
      <vt:lpstr>Arial</vt:lpstr>
      <vt:lpstr>Broadway</vt:lpstr>
      <vt:lpstr>Calibri</vt:lpstr>
      <vt:lpstr>Calibri Light</vt:lpstr>
      <vt:lpstr>Cambria + Century Gothic</vt:lpstr>
      <vt:lpstr>High Tower Text</vt:lpstr>
      <vt:lpstr>Symbol</vt:lpstr>
      <vt:lpstr>Times New Roman</vt:lpstr>
      <vt:lpstr>Wingdings</vt:lpstr>
      <vt:lpstr>3_Tema predeterminado</vt:lpstr>
      <vt:lpstr>Tema de Office</vt:lpstr>
      <vt:lpstr>1_Tema de Office</vt:lpstr>
      <vt:lpstr>Presentación de PowerPoint</vt:lpstr>
      <vt:lpstr>OBJETIVO GENERAL</vt:lpstr>
      <vt:lpstr>OBJETIVOS ESPECÍFICOS</vt:lpstr>
      <vt:lpstr>OBJETIVOS ESPECÍFICOS</vt:lpstr>
      <vt:lpstr>OBJETIVOS ESPECÍFICOS</vt:lpstr>
      <vt:lpstr>PLANTEAMIENTO DEL PROBLEMA</vt:lpstr>
      <vt:lpstr>ALCANCES</vt:lpstr>
      <vt:lpstr>JUSTIFICACIÓN</vt:lpstr>
      <vt:lpstr>LIMITACIONES</vt:lpstr>
      <vt:lpstr>CRONOGRAMA</vt:lpstr>
      <vt:lpstr>PRESUPUESTO </vt:lpstr>
      <vt:lpstr>ENTREVISTA</vt:lpstr>
      <vt:lpstr>Presentación de PowerPoint</vt:lpstr>
      <vt:lpstr>RESULTADOS ENCUESTA GOOGLE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RECOLECCIÓN DE INFORMACIÓN</vt:lpstr>
      <vt:lpstr>MAPA DE PROCESOS</vt:lpstr>
      <vt:lpstr>MAPA DE PROCESOS CON SOFTWARE IMPLEMENTADO</vt:lpstr>
      <vt:lpstr>REQUERIMIENTOS FUNCIONALES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REQUERIMIENTOS NO FUNCIONALES </vt:lpstr>
      <vt:lpstr>Presentación de PowerPoint</vt:lpstr>
      <vt:lpstr>Presentación de PowerPoint</vt:lpstr>
      <vt:lpstr> Casos de uso extendidos requerimientos funcionales RF01</vt:lpstr>
      <vt:lpstr>RF02</vt:lpstr>
      <vt:lpstr>RF03</vt:lpstr>
      <vt:lpstr>RF04</vt:lpstr>
      <vt:lpstr>RF05</vt:lpstr>
      <vt:lpstr>RF06</vt:lpstr>
      <vt:lpstr>DIAGRAMA DE CASOS DE USO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DE DESPLIEGUE</vt:lpstr>
      <vt:lpstr>DIAGRAMA RELACIONAL NORMALIZADO</vt:lpstr>
      <vt:lpstr>DIAGRAMA DE CLASES</vt:lpstr>
      <vt:lpstr>DICCIONARIO DE DATOS TABLA EMPLEADOS  </vt:lpstr>
      <vt:lpstr> TABLA VEHICULOS</vt:lpstr>
      <vt:lpstr>TABLA CLIENTES</vt:lpstr>
      <vt:lpstr>TABLA SERVICIOS</vt:lpstr>
      <vt:lpstr>TABLA REPUESTOS</vt:lpstr>
      <vt:lpstr>PROTOTIPO HTML</vt:lpstr>
      <vt:lpstr>Presentación de PowerPoint</vt:lpstr>
      <vt:lpstr>Presentación de PowerPoint</vt:lpstr>
      <vt:lpstr>CRUD</vt:lpstr>
      <vt:lpstr>MENU PRINCIPAL</vt:lpstr>
      <vt:lpstr>INSERTAR O REGISTRAR </vt:lpstr>
      <vt:lpstr>ACTUALIZAR</vt:lpstr>
      <vt:lpstr>PRUEBAS DE SOFTWARE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INDICADORES SISMEG  Propuesta de Ajustes P.E.</dc:title>
  <dc:creator>Administrador</dc:creator>
  <cp:lastModifiedBy>SENA</cp:lastModifiedBy>
  <cp:revision>330</cp:revision>
  <cp:lastPrinted>2014-01-17T16:29:28Z</cp:lastPrinted>
  <dcterms:created xsi:type="dcterms:W3CDTF">2013-08-21T14:35:40Z</dcterms:created>
  <dcterms:modified xsi:type="dcterms:W3CDTF">2018-03-20T13:09:02Z</dcterms:modified>
</cp:coreProperties>
</file>